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60" r:id="rId4"/>
    <p:sldId id="294" r:id="rId5"/>
    <p:sldId id="297" r:id="rId6"/>
    <p:sldId id="299" r:id="rId7"/>
    <p:sldId id="296" r:id="rId8"/>
    <p:sldId id="291" r:id="rId9"/>
    <p:sldId id="292" r:id="rId10"/>
    <p:sldId id="293" r:id="rId11"/>
    <p:sldId id="295" r:id="rId12"/>
    <p:sldId id="262" r:id="rId13"/>
    <p:sldId id="261" r:id="rId14"/>
    <p:sldId id="283" r:id="rId15"/>
    <p:sldId id="275" r:id="rId16"/>
    <p:sldId id="276" r:id="rId17"/>
    <p:sldId id="277" r:id="rId18"/>
    <p:sldId id="278" r:id="rId19"/>
    <p:sldId id="279" r:id="rId20"/>
    <p:sldId id="280" r:id="rId21"/>
    <p:sldId id="284" r:id="rId22"/>
    <p:sldId id="273" r:id="rId23"/>
    <p:sldId id="285" r:id="rId24"/>
    <p:sldId id="286" r:id="rId25"/>
    <p:sldId id="274" r:id="rId26"/>
    <p:sldId id="306" r:id="rId27"/>
    <p:sldId id="300" r:id="rId28"/>
    <p:sldId id="301" r:id="rId29"/>
    <p:sldId id="302" r:id="rId30"/>
    <p:sldId id="290" r:id="rId31"/>
    <p:sldId id="303" r:id="rId32"/>
    <p:sldId id="305" r:id="rId33"/>
    <p:sldId id="304" r:id="rId34"/>
    <p:sldId id="288" r:id="rId35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94620" autoAdjust="0"/>
  </p:normalViewPr>
  <p:slideViewPr>
    <p:cSldViewPr>
      <p:cViewPr varScale="1">
        <p:scale>
          <a:sx n="108" d="100"/>
          <a:sy n="108" d="100"/>
        </p:scale>
        <p:origin x="-10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A26D7-BE01-4DE0-9501-51CB46E1F127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C5146-3F2E-40F8-916C-4478E3F5501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042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C5146-3F2E-40F8-916C-4478E3F5501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906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C5146-3F2E-40F8-916C-4478E3F55012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999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C5146-3F2E-40F8-916C-4478E3F55012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679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C5146-3F2E-40F8-916C-4478E3F55012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76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918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54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815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769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398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97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24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671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13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652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907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6E89-58AE-41F4-A71C-650B44187B02}" type="datetimeFigureOut">
              <a:rPr lang="da-DK" smtClean="0"/>
              <a:t>04-03-2014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D27C0-D368-4307-9A88-D3DEA09992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60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tu.dk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nnis.dk/Kontakt_OmDTF/OM%20DTF%20MV/~/media/Files/Om%20DTF/Politik%20og%20strategier/2013%2016PMSkommunikationtennis.ashx" TargetMode="External"/><Relationship Id="rId3" Type="http://schemas.openxmlformats.org/officeDocument/2006/relationships/hyperlink" Target="http://www.tennis.dk/Kontakt_OmDTF/OM%20DTF%20MV/~/media/Files/Om%20DTF/Politik%20og%20strategier/Elite%20og%20Talent%202013%20%202016%20%202.ashx" TargetMode="External"/><Relationship Id="rId7" Type="http://schemas.openxmlformats.org/officeDocument/2006/relationships/hyperlink" Target="http://www.tennis.dk/Kontakt_OmDTF/OM%20DTF%20MV/~/media/Files/Om%20DTF/Politik%20og%20strategier/Uddannelse2013%202016%20%202.ashx" TargetMode="External"/><Relationship Id="rId2" Type="http://schemas.openxmlformats.org/officeDocument/2006/relationships/hyperlink" Target="http://www.tennis.dk/Kontakt_OmDTF/OM%20DTF%20MV/~/media/Files/Om%20DTF/Politik%20og%20strategier/DTF%20%20%20Revideret%20Idegrundlag.ash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nnis.dk/Kontakt_OmDTF/OM%20DTF%20MV/~/media/Files/Om%20DTF/Politik%20og%20strategier/Turnering2013%202016%20%203.ashx" TargetMode="External"/><Relationship Id="rId5" Type="http://schemas.openxmlformats.org/officeDocument/2006/relationships/hyperlink" Target="http://www.tennis.dk/Kontakt_OmDTF/OM%20DTF%20MV/~/media/Files/Om%20DTF/Politik%20og%20strategier/Klubudvikling2013%20%202016%20%203.ashx" TargetMode="External"/><Relationship Id="rId4" Type="http://schemas.openxmlformats.org/officeDocument/2006/relationships/hyperlink" Target="http://www.tennis.dk/Kontakt_OmDTF/OM%20DTF%20MV/~/media/Files/Om%20DTF/Politik%20og%20strategier/Klubudvikling2013%20%202016%20revideret20130911.ashx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496944" cy="2639144"/>
          </a:xfrm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4/3-2014</a:t>
            </a:r>
          </a:p>
          <a:p>
            <a:r>
              <a:rPr lang="da-DK" dirty="0" smtClean="0"/>
              <a:t>Bestyrelsens beretning</a:t>
            </a:r>
          </a:p>
          <a:p>
            <a:r>
              <a:rPr lang="da-DK" dirty="0" smtClean="0"/>
              <a:t>v/Formand John Sloth</a:t>
            </a:r>
          </a:p>
          <a:p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376263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6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JTU i Tyrkiet 2013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2687960" cy="201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7761"/>
            <a:ext cx="3696072" cy="27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64" y="1700808"/>
            <a:ext cx="3528053" cy="264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64813"/>
            <a:ext cx="3984104" cy="298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626133"/>
            <a:ext cx="2759968" cy="2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/>
              <a:t>JM Veteraner indendørs 2013</a:t>
            </a:r>
            <a:endParaRPr lang="da-D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240021" cy="24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552056" cy="266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3528053" cy="264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23066"/>
            <a:ext cx="3432043" cy="25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1479737" cy="147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9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Status JTU 2013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 smtClean="0"/>
              <a:t>Fremgang i Holdturnering Jylland – Antal hold + 8%</a:t>
            </a:r>
          </a:p>
          <a:p>
            <a:endParaRPr lang="da-DK" sz="1800" dirty="0" smtClean="0"/>
          </a:p>
          <a:p>
            <a:r>
              <a:rPr lang="da-DK" sz="1800" dirty="0" smtClean="0"/>
              <a:t>Fremgang i medlemsklubber Jylland – Antal klubber + 20%</a:t>
            </a:r>
          </a:p>
          <a:p>
            <a:endParaRPr lang="da-DK" sz="1800" dirty="0" smtClean="0"/>
          </a:p>
          <a:p>
            <a:r>
              <a:rPr lang="da-DK" sz="1800" dirty="0" smtClean="0"/>
              <a:t>Fremgang i antal tennismedlemmer Jylland + 5,8%</a:t>
            </a:r>
          </a:p>
          <a:p>
            <a:endParaRPr lang="da-DK" sz="1800" dirty="0" smtClean="0"/>
          </a:p>
          <a:p>
            <a:endParaRPr lang="da-DK" sz="1800" dirty="0"/>
          </a:p>
          <a:p>
            <a:r>
              <a:rPr lang="da-DK" sz="1800" dirty="0" smtClean="0"/>
              <a:t>Fastholdelse af medlemmer under pres – Stor gennemstrømning (20-30%)</a:t>
            </a:r>
          </a:p>
          <a:p>
            <a:endParaRPr lang="da-DK" sz="1800" dirty="0" smtClean="0"/>
          </a:p>
          <a:p>
            <a:r>
              <a:rPr lang="da-DK" sz="1800" dirty="0" smtClean="0"/>
              <a:t>Skolereform – Hvad bringer den af udfordringer/muligheder  – Juniorer, trænere?</a:t>
            </a:r>
          </a:p>
          <a:p>
            <a:endParaRPr lang="da-DK" sz="1800" dirty="0"/>
          </a:p>
          <a:p>
            <a:r>
              <a:rPr lang="da-DK" sz="1800" dirty="0" smtClean="0"/>
              <a:t>Stadig for få tennisaktive spiller turnering og holdturnering (Under 10%)</a:t>
            </a:r>
          </a:p>
          <a:p>
            <a:endParaRPr lang="da-DK" sz="1800" dirty="0"/>
          </a:p>
          <a:p>
            <a:endParaRPr lang="da-DK" sz="1800" dirty="0" smtClean="0"/>
          </a:p>
          <a:p>
            <a:endParaRPr lang="da-DK" sz="18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09750"/>
            <a:ext cx="1187202" cy="118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61" y="4941168"/>
            <a:ext cx="1208373" cy="126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6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Strategiarbejde 2013</a:t>
            </a:r>
            <a:br>
              <a:rPr lang="da-DK" dirty="0" smtClean="0"/>
            </a:br>
            <a:r>
              <a:rPr lang="da-DK" sz="2700" dirty="0" smtClean="0"/>
              <a:t>Hvad kendetegner JTU og hvem er JTU?</a:t>
            </a:r>
            <a:endParaRPr lang="da-DK" sz="27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a-DK" dirty="0" smtClean="0"/>
              <a:t>Ildsjæle-miljø - Frivillighed kombineret med betalt arbejdskraft</a:t>
            </a:r>
          </a:p>
          <a:p>
            <a:endParaRPr lang="da-DK" dirty="0" smtClean="0"/>
          </a:p>
          <a:p>
            <a:r>
              <a:rPr lang="da-DK" dirty="0" smtClean="0"/>
              <a:t>Flad organisation – I øjenhøjde med klubberne på alle niveauer</a:t>
            </a:r>
          </a:p>
          <a:p>
            <a:endParaRPr lang="da-DK" dirty="0"/>
          </a:p>
          <a:p>
            <a:r>
              <a:rPr lang="da-DK" dirty="0" smtClean="0"/>
              <a:t>Handlingsorienteret</a:t>
            </a:r>
          </a:p>
          <a:p>
            <a:endParaRPr lang="da-DK" dirty="0" smtClean="0"/>
          </a:p>
          <a:p>
            <a:r>
              <a:rPr lang="da-DK" dirty="0" smtClean="0"/>
              <a:t>Nærmiljø – Synlig – Direkte/Åben kommunikation  - Ude i klubberne</a:t>
            </a:r>
          </a:p>
          <a:p>
            <a:endParaRPr lang="da-DK" dirty="0" smtClean="0"/>
          </a:p>
          <a:p>
            <a:r>
              <a:rPr lang="da-DK" dirty="0" smtClean="0"/>
              <a:t>Tilgængelig ”24-7”</a:t>
            </a:r>
          </a:p>
          <a:p>
            <a:endParaRPr lang="da-DK" dirty="0" smtClean="0"/>
          </a:p>
          <a:p>
            <a:r>
              <a:rPr lang="da-DK" dirty="0" smtClean="0"/>
              <a:t>Initiativtager – igangsætter – udfører  (</a:t>
            </a:r>
            <a:r>
              <a:rPr lang="da-DK" dirty="0" err="1" smtClean="0"/>
              <a:t>Eks.vis</a:t>
            </a:r>
            <a:r>
              <a:rPr lang="da-DK" dirty="0" smtClean="0"/>
              <a:t> Tøsetennis, Motionisttræf, ambassadørbesøg)</a:t>
            </a:r>
          </a:p>
          <a:p>
            <a:endParaRPr lang="da-DK" dirty="0" smtClean="0"/>
          </a:p>
          <a:p>
            <a:r>
              <a:rPr lang="da-DK" dirty="0" smtClean="0"/>
              <a:t>Repræsentation – mærkedage, præmieoverrækkelse m.v.</a:t>
            </a:r>
          </a:p>
          <a:p>
            <a:endParaRPr lang="da-DK" dirty="0" smtClean="0"/>
          </a:p>
          <a:p>
            <a:r>
              <a:rPr lang="da-DK" dirty="0" smtClean="0"/>
              <a:t>Reglement, opfølgning, opdatering m.v.</a:t>
            </a:r>
          </a:p>
          <a:p>
            <a:endParaRPr lang="da-DK" dirty="0"/>
          </a:p>
          <a:p>
            <a:r>
              <a:rPr lang="da-DK" dirty="0" smtClean="0"/>
              <a:t>Inspirationskilde - Erfaringsudveksling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JTU Bestyrelse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da-DK" sz="1900" dirty="0" smtClean="0"/>
              <a:t>Formand: 			John </a:t>
            </a:r>
            <a:r>
              <a:rPr lang="da-DK" sz="1900" dirty="0"/>
              <a:t>Sloth, Hammel/Randers</a:t>
            </a:r>
          </a:p>
          <a:p>
            <a:pPr marL="0" indent="0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da-DK" sz="1900" dirty="0"/>
              <a:t>Næstformand og JM</a:t>
            </a:r>
            <a:r>
              <a:rPr lang="da-DK" sz="1900" dirty="0" smtClean="0"/>
              <a:t>: 	Peter </a:t>
            </a:r>
            <a:r>
              <a:rPr lang="da-DK" sz="1900" dirty="0"/>
              <a:t>Sonnichsen, Kolding</a:t>
            </a:r>
          </a:p>
          <a:p>
            <a:pPr marL="0" indent="0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da-DK" sz="1900" dirty="0" smtClean="0"/>
              <a:t>Kasserer: 			Henning </a:t>
            </a:r>
            <a:r>
              <a:rPr lang="da-DK" sz="1900" dirty="0"/>
              <a:t>Damsgaard, Hasle</a:t>
            </a:r>
          </a:p>
          <a:p>
            <a:pPr marL="0" indent="0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da-DK" sz="1900" dirty="0"/>
              <a:t>Tøsetennis</a:t>
            </a:r>
            <a:r>
              <a:rPr lang="da-DK" sz="1900" dirty="0" smtClean="0"/>
              <a:t>: 	Ann </a:t>
            </a:r>
            <a:r>
              <a:rPr lang="da-DK" sz="1900" dirty="0"/>
              <a:t>Hansen, HEI</a:t>
            </a:r>
          </a:p>
          <a:p>
            <a:pPr marL="0" indent="0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da-DK" sz="1900" dirty="0" smtClean="0"/>
              <a:t>Holdturnering: 	John </a:t>
            </a:r>
            <a:r>
              <a:rPr lang="da-DK" sz="1900" dirty="0"/>
              <a:t>Sloth, Hammel/Randers</a:t>
            </a:r>
          </a:p>
          <a:p>
            <a:pPr marL="0" indent="0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da-DK" sz="1900" dirty="0" smtClean="0"/>
              <a:t>Ungdom:			Lone </a:t>
            </a:r>
            <a:r>
              <a:rPr lang="da-DK" sz="1900" dirty="0"/>
              <a:t>Tørnes Andersen, Vejle</a:t>
            </a:r>
          </a:p>
          <a:p>
            <a:pPr marL="0" indent="0">
              <a:spcAft>
                <a:spcPts val="0"/>
              </a:spcAft>
              <a:buNone/>
              <a:tabLst>
                <a:tab pos="900430" algn="l"/>
              </a:tabLst>
            </a:pPr>
            <a:r>
              <a:rPr lang="da-DK" sz="1900" dirty="0" smtClean="0"/>
              <a:t>Kommunikation:	Morten </a:t>
            </a:r>
            <a:r>
              <a:rPr lang="da-DK" sz="1900" dirty="0"/>
              <a:t>Riisgaard-Dam, Skanderborg</a:t>
            </a:r>
          </a:p>
          <a:p>
            <a:pPr marL="0" indent="0">
              <a:buNone/>
            </a:pPr>
            <a:endParaRPr lang="da-DK" sz="1900" dirty="0" smtClean="0"/>
          </a:p>
          <a:p>
            <a:pPr marL="0" indent="0">
              <a:buNone/>
            </a:pPr>
            <a:r>
              <a:rPr lang="da-DK" sz="1900" dirty="0" smtClean="0"/>
              <a:t>Udvalg:</a:t>
            </a:r>
          </a:p>
          <a:p>
            <a:r>
              <a:rPr lang="da-DK" sz="1900" dirty="0" smtClean="0"/>
              <a:t>Holdturneringsudvalg</a:t>
            </a:r>
          </a:p>
          <a:p>
            <a:r>
              <a:rPr lang="da-DK" sz="1900" dirty="0" smtClean="0"/>
              <a:t>Breddeudvalg</a:t>
            </a:r>
          </a:p>
          <a:p>
            <a:r>
              <a:rPr lang="da-DK" sz="1900" dirty="0" smtClean="0"/>
              <a:t>Turneringsudvalg</a:t>
            </a:r>
          </a:p>
          <a:p>
            <a:r>
              <a:rPr lang="da-DK" sz="1900" dirty="0" smtClean="0"/>
              <a:t>Ungdomsudvalg</a:t>
            </a:r>
          </a:p>
          <a:p>
            <a:r>
              <a:rPr lang="da-DK" sz="1900" dirty="0" smtClean="0"/>
              <a:t>Minitennisudvalg</a:t>
            </a:r>
          </a:p>
          <a:p>
            <a:r>
              <a:rPr lang="da-DK" sz="1900" dirty="0" smtClean="0"/>
              <a:t>Appeludvalg</a:t>
            </a:r>
          </a:p>
          <a:p>
            <a:pPr marL="0" indent="0">
              <a:buNone/>
            </a:pPr>
            <a:endParaRPr lang="da-DK" sz="1900" dirty="0" smtClean="0"/>
          </a:p>
          <a:p>
            <a:pPr marL="0" indent="0">
              <a:buNone/>
            </a:pPr>
            <a:r>
              <a:rPr lang="da-DK" sz="1900" dirty="0" smtClean="0"/>
              <a:t>Aktivitetskonsulent 		Lars Elkjær</a:t>
            </a:r>
          </a:p>
          <a:p>
            <a:pPr marL="0" indent="0">
              <a:buNone/>
            </a:pPr>
            <a:r>
              <a:rPr lang="da-DK" sz="1900" dirty="0" smtClean="0"/>
              <a:t>Holdturneringskonsulent	Lene Steffensen</a:t>
            </a:r>
          </a:p>
          <a:p>
            <a:pPr marL="0" indent="0">
              <a:buNone/>
            </a:pPr>
            <a:r>
              <a:rPr lang="da-DK" sz="1900" dirty="0" smtClean="0"/>
              <a:t>Sekretariat			Lene Steffensen</a:t>
            </a:r>
          </a:p>
          <a:p>
            <a:pPr marL="0" indent="0">
              <a:buNone/>
            </a:pPr>
            <a:r>
              <a:rPr lang="da-DK" sz="1900" dirty="0" smtClean="0">
                <a:hlinkClick r:id="rId2"/>
              </a:rPr>
              <a:t>www.jtu.dk</a:t>
            </a:r>
            <a:r>
              <a:rPr lang="da-DK" sz="1900" dirty="0" smtClean="0"/>
              <a:t>			Lars Elkjær</a:t>
            </a:r>
          </a:p>
          <a:p>
            <a:pPr marL="0" indent="0">
              <a:buNone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1217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 smtClean="0"/>
              <a:t>JTU</a:t>
            </a:r>
          </a:p>
          <a:p>
            <a:pPr marL="0" indent="0" algn="ctr">
              <a:buNone/>
            </a:pPr>
            <a:r>
              <a:rPr lang="da-DK" dirty="0" smtClean="0"/>
              <a:t>Politik, mål og strategi…</a:t>
            </a:r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2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 smtClean="0"/>
              <a:t>DTF Love </a:t>
            </a:r>
            <a:br>
              <a:rPr lang="da-DK" dirty="0" smtClean="0"/>
            </a:br>
            <a:r>
              <a:rPr lang="da-DK" sz="1400" dirty="0" smtClean="0"/>
              <a:t>(</a:t>
            </a:r>
            <a:r>
              <a:rPr lang="da-DK" sz="1400" i="1" dirty="0" smtClean="0"/>
              <a:t>Citat §1 </a:t>
            </a:r>
            <a:r>
              <a:rPr lang="da-DK" sz="1400" i="1" dirty="0" err="1" smtClean="0"/>
              <a:t>stk</a:t>
            </a:r>
            <a:r>
              <a:rPr lang="da-DK" sz="1400" i="1" dirty="0" smtClean="0"/>
              <a:t> 1</a:t>
            </a:r>
            <a:r>
              <a:rPr lang="da-DK" sz="1400" dirty="0" smtClean="0"/>
              <a:t>) </a:t>
            </a:r>
            <a:br>
              <a:rPr lang="da-DK" sz="1400" dirty="0" smtClean="0"/>
            </a:br>
            <a:r>
              <a:rPr lang="da-DK" sz="1400" dirty="0" smtClean="0"/>
              <a:t>Forbundet </a:t>
            </a:r>
            <a:r>
              <a:rPr lang="da-DK" sz="1400" dirty="0"/>
              <a:t>har til </a:t>
            </a:r>
            <a:r>
              <a:rPr lang="da-DK" sz="1400" b="1" dirty="0"/>
              <a:t>formål</a:t>
            </a:r>
            <a:r>
              <a:rPr lang="da-DK" sz="1400" dirty="0"/>
              <a:t> at virke for </a:t>
            </a:r>
            <a:r>
              <a:rPr lang="da-DK" sz="1400" dirty="0" smtClean="0"/>
              <a:t>tennissportens </a:t>
            </a:r>
            <a:r>
              <a:rPr lang="da-DK" sz="1400" dirty="0"/>
              <a:t>trivsel og udbredelse i Danmark bl.a. </a:t>
            </a:r>
            <a:r>
              <a:rPr lang="da-DK" sz="1400" dirty="0" smtClean="0"/>
              <a:t>ved:</a:t>
            </a:r>
            <a:r>
              <a:rPr lang="da-DK" sz="1400" dirty="0"/>
              <a:t/>
            </a:r>
            <a:br>
              <a:rPr lang="da-DK" sz="1400" dirty="0"/>
            </a:br>
            <a:endParaRPr lang="da-DK" sz="1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a-DK" dirty="0" smtClean="0"/>
              <a:t>• </a:t>
            </a:r>
            <a:r>
              <a:rPr lang="da-DK" dirty="0"/>
              <a:t>at samle danske tennisorganisationer og klubber,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• at repræsentere dansk tennis i alle internationale anliggender,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• at varetage og fremme spillets og spillernes interesser,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• at forestå en ambitiøs elitepolitik og samtidig kunne rumme samtlige tennisklubber,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• at fremme og igangsætte aktiviteter, der sikrer udbredelsen af tennissporten på </a:t>
            </a:r>
            <a:r>
              <a:rPr lang="da-DK" dirty="0" smtClean="0"/>
              <a:t>tværs af </a:t>
            </a:r>
            <a:r>
              <a:rPr lang="da-DK" dirty="0"/>
              <a:t>alders-, uddannelses-, kønsmæssige og sociale forskelle i overensstemmelse med </a:t>
            </a:r>
            <a:r>
              <a:rPr lang="da-DK" dirty="0" smtClean="0"/>
              <a:t>det </a:t>
            </a:r>
            <a:r>
              <a:rPr lang="da-DK" dirty="0"/>
              <a:t>enkelte individs behov og ønsker,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• at fremme sporten gennem effektiv, målrettet og konsekvent kommunikation såvel </a:t>
            </a:r>
          </a:p>
          <a:p>
            <a:pPr marL="0" indent="0">
              <a:buNone/>
            </a:pPr>
            <a:r>
              <a:rPr lang="da-DK" dirty="0"/>
              <a:t>internt som eksternt,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• at være uafhængig af politiske, økonomiske og religiøse interesser. </a:t>
            </a:r>
          </a:p>
          <a:p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19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 smtClean="0"/>
              <a:t>DTF Love </a:t>
            </a:r>
            <a:br>
              <a:rPr lang="da-DK" dirty="0" smtClean="0"/>
            </a:br>
            <a:r>
              <a:rPr lang="da-DK" sz="1400" dirty="0" smtClean="0"/>
              <a:t>(</a:t>
            </a:r>
            <a:r>
              <a:rPr lang="da-DK" sz="1400" i="1" dirty="0" smtClean="0"/>
              <a:t>Citat §4 stk. 2) </a:t>
            </a:r>
            <a:br>
              <a:rPr lang="da-DK" sz="1400" i="1" dirty="0" smtClean="0"/>
            </a:br>
            <a:r>
              <a:rPr lang="da-DK" sz="1400" dirty="0" smtClean="0"/>
              <a:t>Unionerne har bl.a. til </a:t>
            </a:r>
            <a:r>
              <a:rPr lang="da-DK" sz="1400" b="1" dirty="0" smtClean="0"/>
              <a:t>opgave</a:t>
            </a:r>
            <a:r>
              <a:rPr lang="da-DK" sz="1400" dirty="0" smtClean="0"/>
              <a:t> at:</a:t>
            </a:r>
            <a:endParaRPr lang="da-DK" sz="1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 typeface="Arial" charset="0"/>
              <a:buChar char="•"/>
            </a:pPr>
            <a:r>
              <a:rPr lang="da-DK" dirty="0" smtClean="0"/>
              <a:t>varetage </a:t>
            </a:r>
            <a:r>
              <a:rPr lang="da-DK" dirty="0"/>
              <a:t>forbundets opgaver på det lokale plan, </a:t>
            </a:r>
            <a:endParaRPr lang="da-DK" dirty="0" smtClean="0"/>
          </a:p>
          <a:p>
            <a:endParaRPr lang="da-DK" dirty="0"/>
          </a:p>
          <a:p>
            <a:pPr>
              <a:buFont typeface="Arial" charset="0"/>
              <a:buChar char="•"/>
            </a:pPr>
            <a:r>
              <a:rPr lang="da-DK" dirty="0" smtClean="0"/>
              <a:t>samarbejde </a:t>
            </a:r>
            <a:r>
              <a:rPr lang="da-DK" dirty="0"/>
              <a:t>med forbundet omkring elitearbejde, </a:t>
            </a:r>
            <a:endParaRPr lang="da-DK" dirty="0" smtClean="0"/>
          </a:p>
          <a:p>
            <a:endParaRPr lang="da-DK" dirty="0"/>
          </a:p>
          <a:p>
            <a:pPr>
              <a:buFont typeface="Arial" charset="0"/>
              <a:buChar char="•"/>
            </a:pPr>
            <a:r>
              <a:rPr lang="da-DK" dirty="0" smtClean="0"/>
              <a:t>samarbejde </a:t>
            </a:r>
            <a:r>
              <a:rPr lang="da-DK" dirty="0"/>
              <a:t>med forbundet omkring stævner, nationalt som internationalt, </a:t>
            </a:r>
            <a:endParaRPr lang="da-DK" dirty="0" smtClean="0"/>
          </a:p>
          <a:p>
            <a:endParaRPr lang="da-DK" dirty="0"/>
          </a:p>
          <a:p>
            <a:pPr>
              <a:buFont typeface="Arial" charset="0"/>
              <a:buChar char="•"/>
            </a:pPr>
            <a:r>
              <a:rPr lang="da-DK" dirty="0" smtClean="0"/>
              <a:t>afholde </a:t>
            </a:r>
            <a:r>
              <a:rPr lang="da-DK" dirty="0"/>
              <a:t>og tilbyde arrangementer og aktiviteter, der henvender sig til klubbernes </a:t>
            </a:r>
            <a:r>
              <a:rPr lang="da-DK" dirty="0" smtClean="0"/>
              <a:t>almene </a:t>
            </a:r>
            <a:r>
              <a:rPr lang="da-DK" dirty="0"/>
              <a:t>afdelinger, </a:t>
            </a:r>
            <a:endParaRPr lang="da-DK" dirty="0" smtClean="0"/>
          </a:p>
          <a:p>
            <a:pPr>
              <a:buFont typeface="Arial" charset="0"/>
              <a:buChar char="•"/>
            </a:pPr>
            <a:endParaRPr lang="da-DK" dirty="0" smtClean="0"/>
          </a:p>
          <a:p>
            <a:pPr>
              <a:buFont typeface="Arial" charset="0"/>
              <a:buChar char="•"/>
            </a:pPr>
            <a:r>
              <a:rPr lang="da-DK" dirty="0" smtClean="0"/>
              <a:t>synliggøre </a:t>
            </a:r>
            <a:r>
              <a:rPr lang="da-DK" dirty="0"/>
              <a:t>forbundets tilbud til klubberne, </a:t>
            </a:r>
            <a:endParaRPr lang="da-DK" dirty="0" smtClean="0"/>
          </a:p>
          <a:p>
            <a:endParaRPr lang="da-DK" dirty="0"/>
          </a:p>
          <a:p>
            <a:pPr>
              <a:buFont typeface="Arial" charset="0"/>
              <a:buChar char="•"/>
            </a:pPr>
            <a:r>
              <a:rPr lang="da-DK" dirty="0" smtClean="0"/>
              <a:t>fremme </a:t>
            </a:r>
            <a:r>
              <a:rPr lang="da-DK" dirty="0"/>
              <a:t>anvendelsen af informationsteknologi overfor forbund, klubber og deres </a:t>
            </a:r>
            <a:r>
              <a:rPr lang="da-DK" dirty="0" smtClean="0"/>
              <a:t>medlemmer </a:t>
            </a:r>
          </a:p>
          <a:p>
            <a:pPr>
              <a:buFont typeface="Arial" charset="0"/>
              <a:buChar char="•"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i="1" dirty="0" smtClean="0"/>
              <a:t>§ 4 Stk</a:t>
            </a:r>
            <a:r>
              <a:rPr lang="da-DK" i="1" dirty="0"/>
              <a:t>. 4</a:t>
            </a:r>
            <a:r>
              <a:rPr lang="da-DK" dirty="0"/>
              <a:t>. Nærmere om unionernes formål og virke er beskrevet i unionsvedtægter.</a:t>
            </a:r>
            <a:endParaRPr lang="da-DK" dirty="0" smtClean="0"/>
          </a:p>
          <a:p>
            <a:pPr>
              <a:buFont typeface="Arial" charset="0"/>
              <a:buChar char="•"/>
            </a:pPr>
            <a:endParaRPr lang="da-DK" dirty="0"/>
          </a:p>
          <a:p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0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/>
              <a:t>JTU vedtægter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i="1" dirty="0" smtClean="0"/>
              <a:t>§1 (Citat) </a:t>
            </a:r>
            <a:r>
              <a:rPr lang="da-DK" sz="1800" dirty="0"/>
              <a:t>Unionen er medlem af Dansk Tennis Forbund - DTF og </a:t>
            </a:r>
            <a:r>
              <a:rPr lang="da-DK" sz="1800" b="1" dirty="0"/>
              <a:t>underlagt</a:t>
            </a:r>
            <a:r>
              <a:rPr lang="da-DK" sz="1800" dirty="0"/>
              <a:t> forbundets love og øvrige bestemmelser.</a:t>
            </a:r>
            <a:br>
              <a:rPr lang="da-DK" sz="1800" dirty="0"/>
            </a:br>
            <a:endParaRPr lang="da-DK" sz="1800" dirty="0" smtClean="0"/>
          </a:p>
          <a:p>
            <a:r>
              <a:rPr lang="da-DK" sz="1800" i="1" dirty="0" smtClean="0"/>
              <a:t>§2 (Citat) </a:t>
            </a:r>
            <a:r>
              <a:rPr lang="da-DK" sz="1800" dirty="0" smtClean="0"/>
              <a:t>Unionens </a:t>
            </a:r>
            <a:r>
              <a:rPr lang="da-DK" sz="1800" b="1" dirty="0"/>
              <a:t>formål</a:t>
            </a:r>
            <a:r>
              <a:rPr lang="da-DK" sz="1800" dirty="0"/>
              <a:t> er at virke for tennissportens trivsel og fremgang i Jylland ved at</a:t>
            </a:r>
            <a:r>
              <a:rPr lang="da-DK" sz="1800" dirty="0" smtClean="0"/>
              <a:t>:</a:t>
            </a:r>
          </a:p>
          <a:p>
            <a:pPr lvl="1"/>
            <a:r>
              <a:rPr lang="da-DK" sz="1800" dirty="0" smtClean="0"/>
              <a:t>a</a:t>
            </a:r>
            <a:r>
              <a:rPr lang="da-DK" sz="1800" dirty="0"/>
              <a:t>. samle og organisere tennisklubber i Jylland</a:t>
            </a:r>
          </a:p>
          <a:p>
            <a:pPr lvl="1"/>
            <a:r>
              <a:rPr lang="da-DK" sz="1800" dirty="0"/>
              <a:t>b. danne bindeled mellem DTF og unionens klubber</a:t>
            </a:r>
          </a:p>
          <a:p>
            <a:pPr lvl="1"/>
            <a:r>
              <a:rPr lang="da-DK" sz="1800" dirty="0"/>
              <a:t>c. varetage og fremme spillets og klubbernes interesser</a:t>
            </a:r>
          </a:p>
          <a:p>
            <a:pPr lvl="1"/>
            <a:r>
              <a:rPr lang="da-DK" sz="1800" dirty="0"/>
              <a:t>d. anvende unionens midler til gavn for </a:t>
            </a:r>
            <a:r>
              <a:rPr lang="da-DK" sz="1800" dirty="0" smtClean="0"/>
              <a:t>spillet </a:t>
            </a:r>
          </a:p>
          <a:p>
            <a:pPr lvl="1"/>
            <a:r>
              <a:rPr lang="da-DK" sz="1800" dirty="0" smtClean="0"/>
              <a:t>e. arrangere </a:t>
            </a:r>
            <a:r>
              <a:rPr lang="da-DK" sz="1800" dirty="0"/>
              <a:t>individuelle mesterskabsturneringer, holdturnering m.m.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87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/>
              <a:t>Politik, mål og strategi </a:t>
            </a:r>
            <a:br>
              <a:rPr lang="da-DK" dirty="0" smtClean="0"/>
            </a:br>
            <a:r>
              <a:rPr lang="da-DK" sz="1400" dirty="0" smtClean="0"/>
              <a:t>(Ref. WWW...</a:t>
            </a:r>
            <a:r>
              <a:rPr lang="da-DK" sz="1400" dirty="0" err="1" smtClean="0"/>
              <a:t>Ialt</a:t>
            </a:r>
            <a:r>
              <a:rPr lang="da-DK" sz="1400" dirty="0" smtClean="0"/>
              <a:t> 47 sider)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/>
              <a:t>DTF's Politikkatalog med politik, mål og strategier for perioden 2013-2016 forefindes herunder: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>
                <a:hlinkClick r:id="rId2"/>
              </a:rPr>
              <a:t>Idegrundlag mv.</a:t>
            </a: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>
                <a:hlinkClick r:id="rId3"/>
              </a:rPr>
              <a:t>Elite og Talent</a:t>
            </a: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>
                <a:hlinkClick r:id="rId4"/>
              </a:rPr>
              <a:t>Klubudvikling</a:t>
            </a:r>
            <a:r>
              <a:rPr lang="da-DK" sz="1800" dirty="0">
                <a:hlinkClick r:id="rId5"/>
              </a:rPr>
              <a:t/>
            </a:r>
            <a:br>
              <a:rPr lang="da-DK" sz="1800" dirty="0">
                <a:hlinkClick r:id="rId5"/>
              </a:rPr>
            </a:br>
            <a:r>
              <a:rPr lang="da-DK" sz="1800" dirty="0">
                <a:hlinkClick r:id="rId6"/>
              </a:rPr>
              <a:t>Turnering</a:t>
            </a: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>
                <a:hlinkClick r:id="rId7"/>
              </a:rPr>
              <a:t>Uddannelse</a:t>
            </a: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>
                <a:hlinkClick r:id="rId8"/>
              </a:rPr>
              <a:t>Kommunikation </a:t>
            </a:r>
            <a:endParaRPr lang="da-DK" sz="18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Status 2013 </a:t>
            </a:r>
            <a:r>
              <a:rPr lang="da-DK" sz="1400" dirty="0" smtClean="0"/>
              <a:t>side 1/2</a:t>
            </a:r>
            <a:endParaRPr lang="da-DK" sz="1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da-DK" sz="4500" dirty="0" smtClean="0"/>
              <a:t>Holdturnering – Rene herrer og damehold seniorer + ny mix-række</a:t>
            </a:r>
          </a:p>
          <a:p>
            <a:endParaRPr lang="da-DK" sz="4500" dirty="0" smtClean="0"/>
          </a:p>
          <a:p>
            <a:r>
              <a:rPr lang="da-DK" sz="4500" dirty="0" smtClean="0"/>
              <a:t>Jyske Mesterskaber</a:t>
            </a:r>
            <a:endParaRPr lang="da-DK" sz="4500" dirty="0"/>
          </a:p>
          <a:p>
            <a:endParaRPr lang="da-DK" sz="4500" dirty="0" smtClean="0"/>
          </a:p>
          <a:p>
            <a:r>
              <a:rPr lang="da-DK" sz="4500" dirty="0" smtClean="0"/>
              <a:t>Tøsetennis – Nyt tiltag</a:t>
            </a:r>
          </a:p>
          <a:p>
            <a:endParaRPr lang="da-DK" sz="4500" dirty="0" smtClean="0"/>
          </a:p>
          <a:p>
            <a:r>
              <a:rPr lang="da-DK" sz="4500" dirty="0" smtClean="0"/>
              <a:t>Doubletræf </a:t>
            </a:r>
            <a:r>
              <a:rPr lang="da-DK" sz="4500" dirty="0"/>
              <a:t>for Ildsjæle</a:t>
            </a:r>
          </a:p>
          <a:p>
            <a:endParaRPr lang="da-DK" sz="4500" dirty="0" smtClean="0"/>
          </a:p>
          <a:p>
            <a:r>
              <a:rPr lang="da-DK" sz="4500" dirty="0" smtClean="0"/>
              <a:t>Enkeltstående </a:t>
            </a:r>
            <a:r>
              <a:rPr lang="da-DK" sz="4500" dirty="0"/>
              <a:t>arrangementer</a:t>
            </a:r>
          </a:p>
          <a:p>
            <a:endParaRPr lang="da-DK" sz="4500" dirty="0" smtClean="0"/>
          </a:p>
          <a:p>
            <a:r>
              <a:rPr lang="da-DK" sz="4500" dirty="0" smtClean="0"/>
              <a:t>Aktivitetskonsulent i marken - Motionisttræf</a:t>
            </a:r>
            <a:endParaRPr lang="da-DK" sz="4500" dirty="0"/>
          </a:p>
          <a:p>
            <a:endParaRPr lang="da-DK" sz="4500" dirty="0" smtClean="0"/>
          </a:p>
          <a:p>
            <a:r>
              <a:rPr lang="da-DK" sz="4500" dirty="0" smtClean="0"/>
              <a:t>JTU ambassadør-besøg</a:t>
            </a:r>
          </a:p>
          <a:p>
            <a:endParaRPr lang="da-DK" sz="4500" dirty="0"/>
          </a:p>
          <a:p>
            <a:r>
              <a:rPr lang="da-DK" sz="4500" dirty="0" smtClean="0"/>
              <a:t>Bane- og anlægskurser</a:t>
            </a:r>
          </a:p>
          <a:p>
            <a:endParaRPr lang="da-DK" sz="4500" dirty="0"/>
          </a:p>
          <a:p>
            <a:r>
              <a:rPr lang="da-DK" sz="4500" dirty="0" smtClean="0"/>
              <a:t>Ny kontingentstruktur</a:t>
            </a:r>
          </a:p>
          <a:p>
            <a:endParaRPr lang="da-DK" dirty="0" smtClean="0"/>
          </a:p>
          <a:p>
            <a:pPr lvl="1"/>
            <a:r>
              <a:rPr lang="da-DK" sz="2200" i="1" dirty="0" smtClean="0"/>
              <a:t>fortsættes…</a:t>
            </a:r>
            <a:endParaRPr lang="da-DK" sz="2200" i="1" dirty="0"/>
          </a:p>
          <a:p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4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/>
              <a:t>JTU - Politik, mål og strategi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Statement:</a:t>
            </a:r>
          </a:p>
          <a:p>
            <a:pPr marL="0" indent="0">
              <a:buNone/>
            </a:pPr>
            <a:r>
              <a:rPr lang="da-DK" dirty="0" smtClean="0"/>
              <a:t>	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sz="2800" dirty="0" smtClean="0"/>
              <a:t>JTU skal i </a:t>
            </a:r>
            <a:r>
              <a:rPr lang="da-DK" sz="2800" u="sng" dirty="0" smtClean="0"/>
              <a:t>enhver</a:t>
            </a:r>
            <a:r>
              <a:rPr lang="da-DK" sz="2800" dirty="0" smtClean="0"/>
              <a:t> henseende </a:t>
            </a:r>
            <a:r>
              <a:rPr lang="da-DK" sz="2800" u="sng" dirty="0" smtClean="0"/>
              <a:t>efterleve</a:t>
            </a:r>
            <a:r>
              <a:rPr lang="da-DK" sz="2800" dirty="0" smtClean="0"/>
              <a:t> 	</a:t>
            </a:r>
            <a:r>
              <a:rPr lang="da-DK" sz="2800" b="1" dirty="0" smtClean="0"/>
              <a:t>DTF’s love </a:t>
            </a:r>
            <a:r>
              <a:rPr lang="da-DK" sz="2800" dirty="0" smtClean="0"/>
              <a:t>og </a:t>
            </a:r>
            <a:r>
              <a:rPr lang="da-DK" sz="2800" b="1" dirty="0" err="1" smtClean="0"/>
              <a:t>JTU’s</a:t>
            </a:r>
            <a:r>
              <a:rPr lang="da-DK" sz="2800" b="1" dirty="0" smtClean="0"/>
              <a:t> egne vedtægter </a:t>
            </a:r>
            <a:r>
              <a:rPr lang="da-DK" sz="2800" dirty="0" smtClean="0"/>
              <a:t>og 	følger således </a:t>
            </a:r>
            <a:r>
              <a:rPr lang="da-DK" sz="2800" b="1" dirty="0" smtClean="0"/>
              <a:t>politik, mål og strategi </a:t>
            </a:r>
            <a:r>
              <a:rPr lang="da-DK" sz="2800" dirty="0" smtClean="0"/>
              <a:t>til 	enhver tid gældende og udarbejdet af DTF.</a:t>
            </a:r>
            <a:endParaRPr lang="da-DK" sz="28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1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JTU Vision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  <a:p>
            <a:r>
              <a:rPr lang="da-DK" dirty="0" smtClean="0"/>
              <a:t>At </a:t>
            </a:r>
            <a:r>
              <a:rPr lang="da-DK" dirty="0"/>
              <a:t>få flest mulige til at spille tennis i </a:t>
            </a:r>
            <a:r>
              <a:rPr lang="da-DK" dirty="0" smtClean="0"/>
              <a:t>Jylland </a:t>
            </a:r>
            <a:r>
              <a:rPr lang="da-DK" dirty="0"/>
              <a:t>og hjælpe dem med at fastholde glæden ved denne sport og bringe budskabet videre!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31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JTU Mission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1800" dirty="0" smtClean="0"/>
              <a:t>Tilmeld flest mulige hold i holdturneringen </a:t>
            </a:r>
          </a:p>
          <a:p>
            <a:pPr lvl="1"/>
            <a:r>
              <a:rPr lang="da-DK" sz="1800" dirty="0" smtClean="0"/>
              <a:t>Junior, senior og veteraner</a:t>
            </a:r>
          </a:p>
          <a:p>
            <a:pPr lvl="1"/>
            <a:r>
              <a:rPr lang="da-DK" sz="1800" dirty="0" smtClean="0"/>
              <a:t>Herrer, damer og mixhold</a:t>
            </a:r>
          </a:p>
          <a:p>
            <a:pPr lvl="1"/>
            <a:endParaRPr lang="da-DK" sz="1800" dirty="0" smtClean="0"/>
          </a:p>
          <a:p>
            <a:r>
              <a:rPr lang="da-DK" sz="1800" dirty="0" smtClean="0"/>
              <a:t>Motiver spillere og trænere til turneringsaktivitet</a:t>
            </a:r>
          </a:p>
          <a:p>
            <a:pPr lvl="1"/>
            <a:r>
              <a:rPr lang="da-DK" sz="1800" dirty="0" err="1" smtClean="0"/>
              <a:t>Play&amp;Stay</a:t>
            </a:r>
            <a:r>
              <a:rPr lang="da-DK" sz="1800" dirty="0" smtClean="0"/>
              <a:t>, minitennis, stævner, JM m.v.</a:t>
            </a:r>
          </a:p>
          <a:p>
            <a:pPr lvl="1"/>
            <a:endParaRPr lang="da-DK" sz="1800" dirty="0" smtClean="0"/>
          </a:p>
          <a:p>
            <a:r>
              <a:rPr lang="da-DK" sz="1800" dirty="0" smtClean="0"/>
              <a:t>Få klubber til aktivt af bruge </a:t>
            </a:r>
            <a:r>
              <a:rPr lang="da-DK" sz="1800" dirty="0" err="1" smtClean="0"/>
              <a:t>JTU’s</a:t>
            </a:r>
            <a:r>
              <a:rPr lang="da-DK" sz="1800" dirty="0" smtClean="0"/>
              <a:t> tilbud</a:t>
            </a:r>
          </a:p>
          <a:p>
            <a:endParaRPr lang="da-DK" sz="1800" dirty="0" smtClean="0"/>
          </a:p>
          <a:p>
            <a:r>
              <a:rPr lang="da-DK" sz="1800" dirty="0" smtClean="0"/>
              <a:t>Åben dialog</a:t>
            </a:r>
          </a:p>
          <a:p>
            <a:endParaRPr lang="da-DK" sz="1800" dirty="0" smtClean="0"/>
          </a:p>
          <a:p>
            <a:r>
              <a:rPr lang="da-DK" sz="1800" dirty="0" smtClean="0"/>
              <a:t>JTU ønsker at bakke gode ideer op fra klubberne</a:t>
            </a:r>
          </a:p>
          <a:p>
            <a:endParaRPr lang="da-DK" sz="1800" dirty="0" smtClean="0"/>
          </a:p>
          <a:p>
            <a:r>
              <a:rPr lang="da-DK" sz="1800" dirty="0" smtClean="0"/>
              <a:t>JTU vil inspirere til at ”tænde” endnu flere ildsjæle</a:t>
            </a:r>
          </a:p>
          <a:p>
            <a:endParaRPr lang="da-DK" sz="1800" dirty="0" smtClean="0"/>
          </a:p>
          <a:p>
            <a:r>
              <a:rPr lang="da-DK" sz="1800" dirty="0" smtClean="0"/>
              <a:t>JTU ønsker at gå foran og være fyrtårnet i Jylland</a:t>
            </a:r>
          </a:p>
          <a:p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69160"/>
            <a:ext cx="11826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7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/>
              <a:t>JTU Mission – Fokus 2013/14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a-DK" sz="1800" dirty="0"/>
              <a:t>Tennis for piger i alle </a:t>
            </a:r>
            <a:r>
              <a:rPr lang="da-DK" sz="1800" dirty="0" smtClean="0"/>
              <a:t>aldre</a:t>
            </a:r>
            <a:endParaRPr lang="da-DK" sz="1800" dirty="0"/>
          </a:p>
          <a:p>
            <a:pPr lvl="0"/>
            <a:endParaRPr lang="da-DK" sz="1800" dirty="0"/>
          </a:p>
          <a:p>
            <a:pPr lvl="0"/>
            <a:r>
              <a:rPr lang="da-DK" sz="1800" dirty="0"/>
              <a:t>Flere spiller </a:t>
            </a:r>
            <a:r>
              <a:rPr lang="da-DK" sz="1800" dirty="0" smtClean="0"/>
              <a:t>kampe/turneringer/holdturneringer</a:t>
            </a:r>
          </a:p>
          <a:p>
            <a:pPr lvl="0"/>
            <a:endParaRPr lang="da-DK" sz="1800" dirty="0"/>
          </a:p>
          <a:p>
            <a:pPr lvl="0"/>
            <a:r>
              <a:rPr lang="da-DK" sz="1800" dirty="0" smtClean="0"/>
              <a:t>Mere struktureret </a:t>
            </a:r>
            <a:r>
              <a:rPr lang="da-DK" sz="1800" dirty="0"/>
              <a:t>talentarbejde </a:t>
            </a:r>
            <a:endParaRPr lang="da-DK" sz="1800" dirty="0" smtClean="0"/>
          </a:p>
          <a:p>
            <a:pPr lvl="0"/>
            <a:endParaRPr lang="da-DK" sz="1800" dirty="0" smtClean="0"/>
          </a:p>
          <a:p>
            <a:pPr lvl="0"/>
            <a:r>
              <a:rPr lang="da-DK" sz="1800" dirty="0" smtClean="0"/>
              <a:t>Fundraising</a:t>
            </a:r>
          </a:p>
          <a:p>
            <a:pPr lvl="0"/>
            <a:endParaRPr lang="da-DK" sz="1800" dirty="0"/>
          </a:p>
          <a:p>
            <a:pPr lvl="0"/>
            <a:r>
              <a:rPr lang="da-DK" sz="1800" dirty="0" smtClean="0"/>
              <a:t>Flere tennishaller/indendørsspillesteder Jylland</a:t>
            </a:r>
          </a:p>
          <a:p>
            <a:pPr lvl="0"/>
            <a:endParaRPr lang="da-DK" sz="1800" dirty="0"/>
          </a:p>
          <a:p>
            <a:pPr lvl="0"/>
            <a:r>
              <a:rPr lang="da-DK" sz="1800" dirty="0" smtClean="0"/>
              <a:t>Endnu flere ildsjæle</a:t>
            </a:r>
            <a:endParaRPr lang="da-DK" sz="1800" dirty="0"/>
          </a:p>
          <a:p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5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JTU mål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Rekruttering, fastholdelse og udvikling.</a:t>
            </a:r>
          </a:p>
          <a:p>
            <a:pPr marL="0" indent="0">
              <a:buNone/>
            </a:pPr>
            <a:endParaRPr lang="da-DK" dirty="0" smtClean="0"/>
          </a:p>
          <a:p>
            <a:pPr lvl="1"/>
            <a:r>
              <a:rPr lang="da-DK" dirty="0" smtClean="0"/>
              <a:t>Få nye medlemmer i klubberne</a:t>
            </a:r>
          </a:p>
          <a:p>
            <a:pPr lvl="1"/>
            <a:r>
              <a:rPr lang="da-DK" dirty="0" smtClean="0"/>
              <a:t>Få eksisterende medlemmer til at spille mere</a:t>
            </a:r>
          </a:p>
          <a:p>
            <a:pPr lvl="1"/>
            <a:r>
              <a:rPr lang="da-DK" dirty="0" smtClean="0"/>
              <a:t>Ildsjælekultur </a:t>
            </a:r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1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/>
              <a:t>JTU </a:t>
            </a:r>
            <a:r>
              <a:rPr lang="da-DK" smtClean="0"/>
              <a:t>Strategi og kerneværdier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 smtClean="0"/>
              <a:t>Handlingsorienteret</a:t>
            </a:r>
          </a:p>
          <a:p>
            <a:endParaRPr lang="da-DK" sz="1800" dirty="0" smtClean="0"/>
          </a:p>
          <a:p>
            <a:r>
              <a:rPr lang="da-DK" sz="1800" dirty="0" smtClean="0"/>
              <a:t>Synlig</a:t>
            </a:r>
          </a:p>
          <a:p>
            <a:endParaRPr lang="da-DK" sz="1800" dirty="0"/>
          </a:p>
          <a:p>
            <a:r>
              <a:rPr lang="da-DK" sz="1800" dirty="0" smtClean="0"/>
              <a:t>Sikre regional og lokal forankring</a:t>
            </a:r>
          </a:p>
          <a:p>
            <a:endParaRPr lang="da-DK" sz="1800" dirty="0" smtClean="0"/>
          </a:p>
          <a:p>
            <a:r>
              <a:rPr lang="da-DK" sz="1800" dirty="0"/>
              <a:t>Tilgængelig </a:t>
            </a:r>
            <a:endParaRPr lang="da-DK" sz="1800" dirty="0" smtClean="0"/>
          </a:p>
          <a:p>
            <a:endParaRPr lang="da-DK" sz="1800" dirty="0"/>
          </a:p>
          <a:p>
            <a:r>
              <a:rPr lang="da-DK" sz="1800" dirty="0" smtClean="0"/>
              <a:t>Åben dialog</a:t>
            </a:r>
          </a:p>
          <a:p>
            <a:endParaRPr lang="da-DK" sz="1800" dirty="0" smtClean="0"/>
          </a:p>
          <a:p>
            <a:r>
              <a:rPr lang="da-DK" sz="1800" dirty="0" smtClean="0"/>
              <a:t>Ordentlig</a:t>
            </a:r>
          </a:p>
          <a:p>
            <a:endParaRPr lang="da-DK" sz="1800" dirty="0" smtClean="0"/>
          </a:p>
          <a:p>
            <a:r>
              <a:rPr lang="da-DK" sz="1800" dirty="0" smtClean="0"/>
              <a:t>Værdiskabende 2+2=5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1704"/>
            <a:ext cx="1187202" cy="118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8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a-DK" dirty="0" smtClean="0"/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endParaRPr lang="da-DK" dirty="0" smtClean="0"/>
          </a:p>
          <a:p>
            <a:pPr marL="0" indent="0" algn="ctr">
              <a:buNone/>
            </a:pPr>
            <a:r>
              <a:rPr lang="da-DK" dirty="0" smtClean="0"/>
              <a:t>Hvorfor synes vi i JTU at alle skal spille tennis…?</a:t>
            </a:r>
            <a:endParaRPr lang="da-D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4811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2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Tennis er sjovt…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505075"/>
            <a:ext cx="24749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4811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2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Tennis kan spilles af alle…</a:t>
            </a:r>
            <a:endParaRPr lang="da-DK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78" y="2780928"/>
            <a:ext cx="2668282" cy="235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4811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5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Tennis er en personlig udvikling…</a:t>
            </a:r>
            <a:endParaRPr lang="da-DK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7254"/>
            <a:ext cx="3456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481456" cy="14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2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Status 2013 </a:t>
            </a:r>
            <a:r>
              <a:rPr lang="da-DK" sz="1400" dirty="0" smtClean="0"/>
              <a:t>side 2/2</a:t>
            </a:r>
            <a:endParaRPr lang="da-DK" sz="1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100" dirty="0" smtClean="0"/>
              <a:t>JTU Minitennis Tour indendørs for juniorer</a:t>
            </a:r>
          </a:p>
          <a:p>
            <a:endParaRPr lang="da-DK" sz="2100" dirty="0" smtClean="0"/>
          </a:p>
          <a:p>
            <a:r>
              <a:rPr lang="da-DK" sz="2100" dirty="0" smtClean="0"/>
              <a:t>JTU Play &amp; </a:t>
            </a:r>
            <a:r>
              <a:rPr lang="da-DK" sz="2100" dirty="0" err="1" smtClean="0"/>
              <a:t>Stay</a:t>
            </a:r>
            <a:r>
              <a:rPr lang="da-DK" sz="2100" dirty="0" smtClean="0"/>
              <a:t> Tour udendørs for juniorer</a:t>
            </a:r>
          </a:p>
          <a:p>
            <a:endParaRPr lang="da-DK" sz="2100" dirty="0" smtClean="0"/>
          </a:p>
          <a:p>
            <a:r>
              <a:rPr lang="da-DK" sz="2100" dirty="0" smtClean="0"/>
              <a:t>"Klubhuset" - klubsamarbejder</a:t>
            </a:r>
          </a:p>
          <a:p>
            <a:endParaRPr lang="da-DK" sz="2100" dirty="0" smtClean="0"/>
          </a:p>
          <a:p>
            <a:r>
              <a:rPr lang="da-DK" sz="2100" dirty="0" smtClean="0"/>
              <a:t>Sekretariat</a:t>
            </a:r>
          </a:p>
          <a:p>
            <a:endParaRPr lang="da-DK" sz="2100" dirty="0" smtClean="0"/>
          </a:p>
          <a:p>
            <a:r>
              <a:rPr lang="da-DK" sz="2100" dirty="0" smtClean="0"/>
              <a:t>Unionstræning </a:t>
            </a:r>
          </a:p>
          <a:p>
            <a:endParaRPr lang="da-DK" sz="2100" dirty="0"/>
          </a:p>
          <a:p>
            <a:r>
              <a:rPr lang="da-DK" sz="2100" dirty="0" smtClean="0"/>
              <a:t>Tennisrejser</a:t>
            </a:r>
          </a:p>
          <a:p>
            <a:endParaRPr lang="da-DK" sz="2100" dirty="0"/>
          </a:p>
          <a:p>
            <a:r>
              <a:rPr lang="da-DK" sz="2100" dirty="0" smtClean="0"/>
              <a:t>Sponsorarrangementer – Head til London, træningsevents m.m.</a:t>
            </a:r>
          </a:p>
          <a:p>
            <a:endParaRPr lang="da-DK" sz="2100" dirty="0"/>
          </a:p>
          <a:p>
            <a:r>
              <a:rPr lang="da-DK" sz="2100" dirty="0" smtClean="0"/>
              <a:t>Strategiarbejde (PMS)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6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Tennis er koncentration og fokus… 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6600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90206"/>
            <a:ext cx="26860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4811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2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Tennis er konkurrence…</a:t>
            </a:r>
            <a:endParaRPr lang="da-DK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58981"/>
            <a:ext cx="3024336" cy="197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4811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6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Tennis er at vinde og tabe…</a:t>
            </a:r>
            <a:endParaRPr lang="da-DK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74925"/>
            <a:ext cx="230505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481456" cy="14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4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Tennis er en sund livsstil…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98" y="2350032"/>
            <a:ext cx="3690593" cy="230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4811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0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 smtClean="0"/>
              <a:t>Sådan </a:t>
            </a:r>
            <a:r>
              <a:rPr lang="da-DK" dirty="0" smtClean="0"/>
              <a:t>skal </a:t>
            </a:r>
            <a:r>
              <a:rPr lang="da-DK" smtClean="0"/>
              <a:t>man se ud </a:t>
            </a:r>
            <a:r>
              <a:rPr lang="da-DK" dirty="0" smtClean="0"/>
              <a:t>når man har brugt et JTU produkt…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3314" name="Picture 2" descr="C:\Users\sloth\Pictures\U16 Jyll.serie JM Sølv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58" y="1700808"/>
            <a:ext cx="6732240" cy="4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2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3600" dirty="0" smtClean="0"/>
              <a:t>JTU </a:t>
            </a:r>
            <a:r>
              <a:rPr lang="da-DK" sz="3600" dirty="0" smtClean="0"/>
              <a:t>Tøsetennis og Ambassadørbesøg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840088" cy="288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200128" cy="31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44" y="1340768"/>
            <a:ext cx="3528392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6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JM Senior &amp; Junior - 2013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4220"/>
            <a:ext cx="3696072" cy="27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45314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9" y="3933056"/>
            <a:ext cx="3624064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14" y="4005064"/>
            <a:ext cx="3432043" cy="25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5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rmAutofit/>
          </a:bodyPr>
          <a:lstStyle/>
          <a:p>
            <a:pPr algn="l"/>
            <a:r>
              <a:rPr lang="da-DK" dirty="0" smtClean="0"/>
              <a:t>JTU – </a:t>
            </a:r>
            <a:r>
              <a:rPr lang="da-DK" dirty="0" smtClean="0"/>
              <a:t>Holdturnering 2013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3314" name="Picture 2" descr="C:\Users\sloth\Pictures\U16 Jyll.serie JM Sølv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58" y="1700808"/>
            <a:ext cx="6732240" cy="4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4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JTU Unionstræning 2013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21904"/>
            <a:ext cx="3816085" cy="286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3696072" cy="27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912096" cy="29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1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dirty="0" smtClean="0"/>
              <a:t>Kids Day Kolding &amp; Aarhus 1900 – Futures </a:t>
            </a:r>
            <a:r>
              <a:rPr lang="da-DK" dirty="0" smtClean="0"/>
              <a:t>event 2013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624064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079776" cy="30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93096"/>
            <a:ext cx="3240021" cy="24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9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/>
              <a:t>JTU </a:t>
            </a:r>
            <a:r>
              <a:rPr lang="da-DK" dirty="0" err="1" smtClean="0"/>
              <a:t>BoblerCamp</a:t>
            </a:r>
            <a:r>
              <a:rPr lang="da-DK" dirty="0" smtClean="0"/>
              <a:t> U8-10 - 2013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913448" cy="260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3408040" cy="22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79195"/>
            <a:ext cx="4272136" cy="284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77840" cy="147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0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711</Words>
  <Application>Microsoft Office PowerPoint</Application>
  <PresentationFormat>Skærmshow (4:3)</PresentationFormat>
  <Paragraphs>218</Paragraphs>
  <Slides>34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34</vt:i4>
      </vt:variant>
    </vt:vector>
  </HeadingPairs>
  <TitlesOfParts>
    <vt:vector size="35" baseType="lpstr">
      <vt:lpstr>Kontortema</vt:lpstr>
      <vt:lpstr>PowerPoint-præsentation</vt:lpstr>
      <vt:lpstr>Status 2013 side 1/2</vt:lpstr>
      <vt:lpstr>Status 2013 side 2/2</vt:lpstr>
      <vt:lpstr>JTU Tøsetennis og Ambassadørbesøg</vt:lpstr>
      <vt:lpstr>JM Senior &amp; Junior - 2013</vt:lpstr>
      <vt:lpstr>JTU – Holdturnering 2013</vt:lpstr>
      <vt:lpstr>JTU Unionstræning 2013</vt:lpstr>
      <vt:lpstr>Kids Day Kolding &amp; Aarhus 1900 – Futures event 2013</vt:lpstr>
      <vt:lpstr>JTU BoblerCamp U8-10 - 2013</vt:lpstr>
      <vt:lpstr>JTU i Tyrkiet 2013</vt:lpstr>
      <vt:lpstr>JM Veteraner indendørs 2013</vt:lpstr>
      <vt:lpstr>Status JTU 2013</vt:lpstr>
      <vt:lpstr>Strategiarbejde 2013 Hvad kendetegner JTU og hvem er JTU?</vt:lpstr>
      <vt:lpstr>JTU Bestyrelse</vt:lpstr>
      <vt:lpstr>PowerPoint-præsentation</vt:lpstr>
      <vt:lpstr>DTF Love  (Citat §1 stk 1)  Forbundet har til formål at virke for tennissportens trivsel og udbredelse i Danmark bl.a. ved: </vt:lpstr>
      <vt:lpstr>DTF Love  (Citat §4 stk. 2)  Unionerne har bl.a. til opgave at:</vt:lpstr>
      <vt:lpstr>JTU vedtægter</vt:lpstr>
      <vt:lpstr>Politik, mål og strategi  (Ref. WWW...Ialt 47 sider)</vt:lpstr>
      <vt:lpstr>JTU - Politik, mål og strategi</vt:lpstr>
      <vt:lpstr>JTU Vision</vt:lpstr>
      <vt:lpstr>JTU Mission</vt:lpstr>
      <vt:lpstr>JTU Mission – Fokus 2013/14</vt:lpstr>
      <vt:lpstr>JTU mål </vt:lpstr>
      <vt:lpstr>JTU Strategi og kerneværdier</vt:lpstr>
      <vt:lpstr>PowerPoint-præsentation</vt:lpstr>
      <vt:lpstr>Tennis er sjovt…</vt:lpstr>
      <vt:lpstr>Tennis kan spilles af alle…</vt:lpstr>
      <vt:lpstr>Tennis er en personlig udvikling…</vt:lpstr>
      <vt:lpstr>Tennis er koncentration og fokus… </vt:lpstr>
      <vt:lpstr>Tennis er konkurrence…</vt:lpstr>
      <vt:lpstr>Tennis er at vinde og tabe…</vt:lpstr>
      <vt:lpstr>Tennis er en sund livsstil…</vt:lpstr>
      <vt:lpstr>Sådan skal man se ud når man har brugt et JTU produkt…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sloth</dc:creator>
  <cp:lastModifiedBy>sloth</cp:lastModifiedBy>
  <cp:revision>87</cp:revision>
  <dcterms:created xsi:type="dcterms:W3CDTF">2013-11-18T17:37:56Z</dcterms:created>
  <dcterms:modified xsi:type="dcterms:W3CDTF">2014-03-04T11:37:00Z</dcterms:modified>
</cp:coreProperties>
</file>